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83" r:id="rId3"/>
    <p:sldId id="284" r:id="rId4"/>
    <p:sldId id="287" r:id="rId5"/>
    <p:sldId id="263" r:id="rId6"/>
    <p:sldId id="264" r:id="rId7"/>
    <p:sldId id="265" r:id="rId8"/>
    <p:sldId id="285" r:id="rId9"/>
    <p:sldId id="289" r:id="rId10"/>
    <p:sldId id="290" r:id="rId11"/>
    <p:sldId id="286" r:id="rId12"/>
    <p:sldId id="28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181600"/>
          </a:xfrm>
          <a:ln w="22225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Referrals/issues status: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Solar </a:t>
            </a:r>
            <a:r>
              <a:rPr lang="en-US" sz="3600" dirty="0">
                <a:solidFill>
                  <a:srgbClr val="0070C0"/>
                </a:solidFill>
              </a:rPr>
              <a:t>house </a:t>
            </a:r>
            <a:r>
              <a:rPr lang="en-US" sz="3600" dirty="0" smtClean="0">
                <a:solidFill>
                  <a:srgbClr val="0070C0"/>
                </a:solidFill>
              </a:rPr>
              <a:t>sale = April report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Distribution </a:t>
            </a:r>
            <a:r>
              <a:rPr lang="en-US" sz="3600" dirty="0">
                <a:solidFill>
                  <a:srgbClr val="0070C0"/>
                </a:solidFill>
              </a:rPr>
              <a:t>of raises given to administrators, faculty, and staff  = </a:t>
            </a:r>
            <a:r>
              <a:rPr lang="en-US" sz="3600" dirty="0" smtClean="0">
                <a:solidFill>
                  <a:srgbClr val="0070C0"/>
                </a:solidFill>
              </a:rPr>
              <a:t>still awaiting data from F&amp;O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Report </a:t>
            </a:r>
            <a:r>
              <a:rPr lang="en-US" sz="3600" dirty="0">
                <a:solidFill>
                  <a:srgbClr val="0070C0"/>
                </a:solidFill>
              </a:rPr>
              <a:t>on the “big picture balance sheet”, with tracking of changes in each item  = </a:t>
            </a:r>
            <a:r>
              <a:rPr lang="en-US" sz="3600" dirty="0" smtClean="0">
                <a:solidFill>
                  <a:srgbClr val="0070C0"/>
                </a:solidFill>
              </a:rPr>
              <a:t>ongoing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Balance </a:t>
            </a:r>
            <a:r>
              <a:rPr lang="en-US" sz="3600" dirty="0">
                <a:solidFill>
                  <a:srgbClr val="0070C0"/>
                </a:solidFill>
              </a:rPr>
              <a:t>sheet for the MSU programs  = </a:t>
            </a:r>
            <a:r>
              <a:rPr lang="en-US" sz="3600" dirty="0" smtClean="0">
                <a:solidFill>
                  <a:srgbClr val="0070C0"/>
                </a:solidFill>
              </a:rPr>
              <a:t>this report 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How are decisions made </a:t>
            </a:r>
            <a:r>
              <a:rPr lang="en-US" sz="3600" dirty="0">
                <a:solidFill>
                  <a:srgbClr val="0070C0"/>
                </a:solidFill>
              </a:rPr>
              <a:t>about faculty retention </a:t>
            </a:r>
            <a:r>
              <a:rPr lang="en-US" sz="3600" dirty="0" smtClean="0">
                <a:solidFill>
                  <a:srgbClr val="0070C0"/>
                </a:solidFill>
              </a:rPr>
              <a:t>packages; fairness </a:t>
            </a:r>
            <a:r>
              <a:rPr lang="en-US" sz="3600" dirty="0">
                <a:solidFill>
                  <a:srgbClr val="0070C0"/>
                </a:solidFill>
              </a:rPr>
              <a:t>of resource allocation across departments  = </a:t>
            </a:r>
            <a:r>
              <a:rPr lang="en-US" sz="3600" dirty="0" smtClean="0">
                <a:solidFill>
                  <a:srgbClr val="0070C0"/>
                </a:solidFill>
              </a:rPr>
              <a:t>discussed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Current </a:t>
            </a:r>
            <a:r>
              <a:rPr lang="en-US" sz="3600" dirty="0">
                <a:solidFill>
                  <a:srgbClr val="0070C0"/>
                </a:solidFill>
              </a:rPr>
              <a:t>and next FY </a:t>
            </a:r>
            <a:r>
              <a:rPr lang="en-US" sz="3600" dirty="0" smtClean="0">
                <a:solidFill>
                  <a:srgbClr val="0070C0"/>
                </a:solidFill>
              </a:rPr>
              <a:t>budget = modest changes since </a:t>
            </a:r>
            <a:r>
              <a:rPr lang="en-US" sz="3600" dirty="0" smtClean="0">
                <a:solidFill>
                  <a:srgbClr val="0070C0"/>
                </a:solidFill>
              </a:rPr>
              <a:t>last </a:t>
            </a:r>
            <a:r>
              <a:rPr lang="en-US" sz="3600" dirty="0" smtClean="0">
                <a:solidFill>
                  <a:srgbClr val="0070C0"/>
                </a:solidFill>
              </a:rPr>
              <a:t>BAC report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New issue: OSP post-award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</a:t>
            </a:r>
            <a:r>
              <a:rPr lang="en-US" sz="4800" b="1" dirty="0" smtClean="0"/>
              <a:t>Affairs Committee</a:t>
            </a:r>
          </a:p>
          <a:p>
            <a:pPr algn="ctr"/>
            <a:r>
              <a:rPr lang="en-US" sz="4800" b="1" dirty="0" smtClean="0"/>
              <a:t>June 14,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Non-cut-able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Enrollment contingency </a:t>
            </a:r>
          </a:p>
          <a:p>
            <a:r>
              <a:rPr lang="en-US" dirty="0" smtClean="0"/>
              <a:t>Maintenance </a:t>
            </a:r>
            <a:r>
              <a:rPr lang="en-US" dirty="0"/>
              <a:t>and </a:t>
            </a:r>
            <a:r>
              <a:rPr lang="en-US" dirty="0" smtClean="0"/>
              <a:t>repair </a:t>
            </a:r>
          </a:p>
          <a:p>
            <a:r>
              <a:rPr lang="en-US" dirty="0" smtClean="0"/>
              <a:t>Utilities </a:t>
            </a:r>
          </a:p>
          <a:p>
            <a:r>
              <a:rPr lang="en-US" dirty="0" smtClean="0"/>
              <a:t>IT fee </a:t>
            </a:r>
          </a:p>
          <a:p>
            <a:r>
              <a:rPr lang="en-US" dirty="0" smtClean="0"/>
              <a:t>Dedicated F&amp;A </a:t>
            </a:r>
          </a:p>
          <a:p>
            <a:r>
              <a:rPr lang="en-US" dirty="0" smtClean="0"/>
              <a:t>Debt payments</a:t>
            </a:r>
          </a:p>
          <a:p>
            <a:r>
              <a:rPr lang="en-US" dirty="0" smtClean="0"/>
              <a:t>Insurance</a:t>
            </a:r>
          </a:p>
          <a:p>
            <a:r>
              <a:rPr lang="en-US" dirty="0" smtClean="0"/>
              <a:t>Strategic </a:t>
            </a:r>
            <a:r>
              <a:rPr lang="en-US" dirty="0"/>
              <a:t>Initiative </a:t>
            </a:r>
            <a:r>
              <a:rPr lang="en-US" dirty="0" smtClean="0"/>
              <a:t>Positions</a:t>
            </a:r>
          </a:p>
          <a:p>
            <a:r>
              <a:rPr lang="en-US" dirty="0" smtClean="0"/>
              <a:t>Summer </a:t>
            </a:r>
            <a:r>
              <a:rPr lang="en-US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298492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Half of cuts are reinvestment</a:t>
            </a:r>
          </a:p>
          <a:p>
            <a:r>
              <a:rPr lang="en-US" dirty="0" smtClean="0"/>
              <a:t>“Faculty and faculty support, supplemental core instruction, phonathon funding, enrollment contingency”</a:t>
            </a:r>
          </a:p>
          <a:p>
            <a:r>
              <a:rPr lang="en-US" dirty="0" smtClean="0"/>
              <a:t>Library open 24/7, $100K (mostly for swipe card access, add two part-time staff as security)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1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 post-award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Suggestion: post-award administration at MU</a:t>
            </a:r>
          </a:p>
          <a:p>
            <a:r>
              <a:rPr lang="en-US" dirty="0" smtClean="0"/>
              <a:t>MU cost is roughly half of ours per grant dollar</a:t>
            </a:r>
          </a:p>
          <a:p>
            <a:r>
              <a:rPr lang="en-US" dirty="0" smtClean="0"/>
              <a:t>Process is largely electronic, physical presence not vital</a:t>
            </a:r>
          </a:p>
          <a:p>
            <a:r>
              <a:rPr lang="en-US" dirty="0" smtClean="0"/>
              <a:t>Likely to reduce risk; S&amp;T now carrying perhaps $1M in non-pay accounts (e.g. not invoiced in time, not document effort)</a:t>
            </a:r>
          </a:p>
          <a:p>
            <a:r>
              <a:rPr lang="en-US" dirty="0" smtClean="0"/>
              <a:t>5 of 15 staff (w/o VCRGS)</a:t>
            </a:r>
          </a:p>
          <a:p>
            <a:r>
              <a:rPr lang="en-US" dirty="0" smtClean="0"/>
              <a:t>$0.3 M of Provost’s $1.3 M cut</a:t>
            </a:r>
          </a:p>
          <a:p>
            <a:r>
              <a:rPr lang="en-US" dirty="0" smtClean="0"/>
              <a:t>BAC expressed concern might not work better, might simply be layoffs; F&amp;O would require performance in any service-level agreement and possibly pre-award needs more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8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MSU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68363"/>
            <a:ext cx="88392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Prior to FY 2017, funds went to CEC Dean. FY 2017: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547448"/>
              </p:ext>
            </p:extLst>
          </p:nvPr>
        </p:nvGraphicFramePr>
        <p:xfrm>
          <a:off x="304801" y="1447800"/>
          <a:ext cx="8458198" cy="5298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5270">
                  <a:extLst>
                    <a:ext uri="{9D8B030D-6E8A-4147-A177-3AD203B41FA5}">
                      <a16:colId xmlns:a16="http://schemas.microsoft.com/office/drawing/2014/main" val="4061901772"/>
                    </a:ext>
                  </a:extLst>
                </a:gridCol>
                <a:gridCol w="1436298">
                  <a:extLst>
                    <a:ext uri="{9D8B030D-6E8A-4147-A177-3AD203B41FA5}">
                      <a16:colId xmlns:a16="http://schemas.microsoft.com/office/drawing/2014/main" val="2452898360"/>
                    </a:ext>
                  </a:extLst>
                </a:gridCol>
                <a:gridCol w="1117120">
                  <a:extLst>
                    <a:ext uri="{9D8B030D-6E8A-4147-A177-3AD203B41FA5}">
                      <a16:colId xmlns:a16="http://schemas.microsoft.com/office/drawing/2014/main" val="14206745"/>
                    </a:ext>
                  </a:extLst>
                </a:gridCol>
                <a:gridCol w="1117120">
                  <a:extLst>
                    <a:ext uri="{9D8B030D-6E8A-4147-A177-3AD203B41FA5}">
                      <a16:colId xmlns:a16="http://schemas.microsoft.com/office/drawing/2014/main" val="3870263786"/>
                    </a:ext>
                  </a:extLst>
                </a:gridCol>
                <a:gridCol w="1516092">
                  <a:extLst>
                    <a:ext uri="{9D8B030D-6E8A-4147-A177-3AD203B41FA5}">
                      <a16:colId xmlns:a16="http://schemas.microsoft.com/office/drawing/2014/main" val="814716020"/>
                    </a:ext>
                  </a:extLst>
                </a:gridCol>
                <a:gridCol w="1436298">
                  <a:extLst>
                    <a:ext uri="{9D8B030D-6E8A-4147-A177-3AD203B41FA5}">
                      <a16:colId xmlns:a16="http://schemas.microsoft.com/office/drawing/2014/main" val="4110793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CEC Dean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Civil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Electrical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Parker Hall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89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4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416,387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409,585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91,245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917,397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7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r>
                        <a:rPr lang="en-US" dirty="0" smtClean="0"/>
                        <a:t>282,906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301,474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7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1,218,871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38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Salary &amp; 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176,564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186,845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142,902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506,311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49,092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49,665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157,571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23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Other (incl. VCC)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88,308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91,199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181,368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9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</a:t>
                      </a:r>
                    </a:p>
                    <a:p>
                      <a:pPr algn="r"/>
                      <a:r>
                        <a:rPr lang="en-US" sz="1600" dirty="0" smtClean="0"/>
                        <a:t>(Teaching &amp; Tech sponsor)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19,065</a:t>
                      </a:r>
                    </a:p>
                    <a:p>
                      <a:pPr algn="r"/>
                      <a:r>
                        <a:rPr lang="en-US" sz="1600" dirty="0" smtClean="0"/>
                        <a:t>(Faculty support)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91,245</a:t>
                      </a:r>
                    </a:p>
                    <a:p>
                      <a:pPr algn="r"/>
                      <a:r>
                        <a:rPr lang="en-US" sz="1400" dirty="0" smtClean="0"/>
                        <a:t>(10k Cashiers,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30k Enroll </a:t>
                      </a:r>
                      <a:r>
                        <a:rPr lang="en-US" sz="1400" dirty="0" err="1" smtClean="0"/>
                        <a:t>Mgt</a:t>
                      </a:r>
                      <a:r>
                        <a:rPr lang="en-US" sz="1400" dirty="0" smtClean="0"/>
                        <a:t>, </a:t>
                      </a:r>
                    </a:p>
                    <a:p>
                      <a:pPr algn="r"/>
                      <a:r>
                        <a:rPr lang="en-US" sz="1400" dirty="0" smtClean="0"/>
                        <a:t>21k Recruiter</a:t>
                      </a:r>
                    </a:p>
                    <a:p>
                      <a:pPr algn="r"/>
                      <a:r>
                        <a:rPr lang="en-US" sz="1400" dirty="0" smtClean="0"/>
                        <a:t>30k Student Aid)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110,740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9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955,990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19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45,417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82,361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135,103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262,881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055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37940" y="239991"/>
            <a:ext cx="177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Originally $485K,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Cut in FY 17</a:t>
            </a:r>
          </a:p>
        </p:txBody>
      </p:sp>
      <p:sp>
        <p:nvSpPr>
          <p:cNvPr id="6" name="Freeform 5"/>
          <p:cNvSpPr/>
          <p:nvPr/>
        </p:nvSpPr>
        <p:spPr>
          <a:xfrm>
            <a:off x="8382002" y="609598"/>
            <a:ext cx="666555" cy="1971675"/>
          </a:xfrm>
          <a:custGeom>
            <a:avLst/>
            <a:gdLst>
              <a:gd name="connsiteX0" fmla="*/ 0 w 295275"/>
              <a:gd name="connsiteY0" fmla="*/ 0 h 2181225"/>
              <a:gd name="connsiteX1" fmla="*/ 295275 w 295275"/>
              <a:gd name="connsiteY1" fmla="*/ 1219200 h 2181225"/>
              <a:gd name="connsiteX2" fmla="*/ 0 w 295275"/>
              <a:gd name="connsiteY2" fmla="*/ 2181225 h 2181225"/>
              <a:gd name="connsiteX0" fmla="*/ 0 w 295690"/>
              <a:gd name="connsiteY0" fmla="*/ 0 h 2148831"/>
              <a:gd name="connsiteX1" fmla="*/ 295275 w 295690"/>
              <a:gd name="connsiteY1" fmla="*/ 1219200 h 2148831"/>
              <a:gd name="connsiteX2" fmla="*/ 47882 w 295690"/>
              <a:gd name="connsiteY2" fmla="*/ 2148831 h 2148831"/>
              <a:gd name="connsiteX0" fmla="*/ 0 w 410562"/>
              <a:gd name="connsiteY0" fmla="*/ 0 h 2181225"/>
              <a:gd name="connsiteX1" fmla="*/ 407001 w 410562"/>
              <a:gd name="connsiteY1" fmla="*/ 1251594 h 2181225"/>
              <a:gd name="connsiteX2" fmla="*/ 159608 w 410562"/>
              <a:gd name="connsiteY2" fmla="*/ 2181225 h 2181225"/>
              <a:gd name="connsiteX0" fmla="*/ 0 w 410562"/>
              <a:gd name="connsiteY0" fmla="*/ 0 h 2181225"/>
              <a:gd name="connsiteX1" fmla="*/ 239412 w 410562"/>
              <a:gd name="connsiteY1" fmla="*/ 572303 h 2181225"/>
              <a:gd name="connsiteX2" fmla="*/ 407001 w 410562"/>
              <a:gd name="connsiteY2" fmla="*/ 1251594 h 2181225"/>
              <a:gd name="connsiteX3" fmla="*/ 159608 w 410562"/>
              <a:gd name="connsiteY3" fmla="*/ 2181225 h 2181225"/>
              <a:gd name="connsiteX0" fmla="*/ 0 w 411502"/>
              <a:gd name="connsiteY0" fmla="*/ 0 h 2181225"/>
              <a:gd name="connsiteX1" fmla="*/ 295275 w 411502"/>
              <a:gd name="connsiteY1" fmla="*/ 431927 h 2181225"/>
              <a:gd name="connsiteX2" fmla="*/ 407001 w 411502"/>
              <a:gd name="connsiteY2" fmla="*/ 1251594 h 2181225"/>
              <a:gd name="connsiteX3" fmla="*/ 159608 w 411502"/>
              <a:gd name="connsiteY3" fmla="*/ 2181225 h 2181225"/>
              <a:gd name="connsiteX0" fmla="*/ 0 w 414602"/>
              <a:gd name="connsiteY0" fmla="*/ 0 h 2181225"/>
              <a:gd name="connsiteX1" fmla="*/ 319217 w 414602"/>
              <a:gd name="connsiteY1" fmla="*/ 367138 h 2181225"/>
              <a:gd name="connsiteX2" fmla="*/ 407001 w 414602"/>
              <a:gd name="connsiteY2" fmla="*/ 1251594 h 2181225"/>
              <a:gd name="connsiteX3" fmla="*/ 159608 w 414602"/>
              <a:gd name="connsiteY3" fmla="*/ 2181225 h 2181225"/>
              <a:gd name="connsiteX0" fmla="*/ 0 w 558249"/>
              <a:gd name="connsiteY0" fmla="*/ 0 h 2235216"/>
              <a:gd name="connsiteX1" fmla="*/ 462864 w 558249"/>
              <a:gd name="connsiteY1" fmla="*/ 421129 h 2235216"/>
              <a:gd name="connsiteX2" fmla="*/ 550648 w 558249"/>
              <a:gd name="connsiteY2" fmla="*/ 1305585 h 2235216"/>
              <a:gd name="connsiteX3" fmla="*/ 303255 w 558249"/>
              <a:gd name="connsiteY3" fmla="*/ 2235216 h 2235216"/>
              <a:gd name="connsiteX0" fmla="*/ 0 w 556024"/>
              <a:gd name="connsiteY0" fmla="*/ 0 h 2235216"/>
              <a:gd name="connsiteX1" fmla="*/ 446904 w 556024"/>
              <a:gd name="connsiteY1" fmla="*/ 431927 h 2235216"/>
              <a:gd name="connsiteX2" fmla="*/ 550648 w 556024"/>
              <a:gd name="connsiteY2" fmla="*/ 1305585 h 2235216"/>
              <a:gd name="connsiteX3" fmla="*/ 303255 w 556024"/>
              <a:gd name="connsiteY3" fmla="*/ 2235216 h 2235216"/>
              <a:gd name="connsiteX0" fmla="*/ 0 w 558466"/>
              <a:gd name="connsiteY0" fmla="*/ 0 h 2235216"/>
              <a:gd name="connsiteX1" fmla="*/ 446904 w 558466"/>
              <a:gd name="connsiteY1" fmla="*/ 431927 h 2235216"/>
              <a:gd name="connsiteX2" fmla="*/ 550648 w 558466"/>
              <a:gd name="connsiteY2" fmla="*/ 1305585 h 2235216"/>
              <a:gd name="connsiteX3" fmla="*/ 303255 w 558466"/>
              <a:gd name="connsiteY3" fmla="*/ 2235216 h 2235216"/>
              <a:gd name="connsiteX0" fmla="*/ 0 w 558466"/>
              <a:gd name="connsiteY0" fmla="*/ 0 h 2235216"/>
              <a:gd name="connsiteX1" fmla="*/ 446904 w 558466"/>
              <a:gd name="connsiteY1" fmla="*/ 431927 h 2235216"/>
              <a:gd name="connsiteX2" fmla="*/ 550648 w 558466"/>
              <a:gd name="connsiteY2" fmla="*/ 1305585 h 2235216"/>
              <a:gd name="connsiteX3" fmla="*/ 303255 w 558466"/>
              <a:gd name="connsiteY3" fmla="*/ 2235216 h 2235216"/>
              <a:gd name="connsiteX0" fmla="*/ 0 w 558466"/>
              <a:gd name="connsiteY0" fmla="*/ 0 h 2235216"/>
              <a:gd name="connsiteX1" fmla="*/ 446904 w 558466"/>
              <a:gd name="connsiteY1" fmla="*/ 431927 h 2235216"/>
              <a:gd name="connsiteX2" fmla="*/ 550648 w 558466"/>
              <a:gd name="connsiteY2" fmla="*/ 1305585 h 2235216"/>
              <a:gd name="connsiteX3" fmla="*/ 303255 w 558466"/>
              <a:gd name="connsiteY3" fmla="*/ 2235216 h 223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466" h="2235216">
                <a:moveTo>
                  <a:pt x="0" y="0"/>
                </a:moveTo>
                <a:cubicBezTo>
                  <a:pt x="120770" y="55071"/>
                  <a:pt x="336509" y="200292"/>
                  <a:pt x="446904" y="431927"/>
                </a:cubicBezTo>
                <a:cubicBezTo>
                  <a:pt x="544531" y="611730"/>
                  <a:pt x="574589" y="1005037"/>
                  <a:pt x="550648" y="1305585"/>
                </a:cubicBezTo>
                <a:cubicBezTo>
                  <a:pt x="526707" y="1606133"/>
                  <a:pt x="450892" y="1935972"/>
                  <a:pt x="303255" y="223521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8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Staffing/S&amp;W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Administrative</a:t>
            </a:r>
          </a:p>
          <a:p>
            <a:r>
              <a:rPr lang="en-US" dirty="0" smtClean="0"/>
              <a:t>MSU Director</a:t>
            </a:r>
          </a:p>
          <a:p>
            <a:r>
              <a:rPr lang="en-US" dirty="0" smtClean="0"/>
              <a:t>Admin </a:t>
            </a:r>
            <a:r>
              <a:rPr lang="en-US" dirty="0" err="1" smtClean="0"/>
              <a:t>Asst</a:t>
            </a:r>
            <a:r>
              <a:rPr lang="en-US" dirty="0" smtClean="0"/>
              <a:t> II</a:t>
            </a:r>
          </a:p>
          <a:p>
            <a:r>
              <a:rPr lang="en-US" dirty="0" err="1" smtClean="0"/>
              <a:t>Engr</a:t>
            </a:r>
            <a:r>
              <a:rPr lang="en-US" dirty="0" smtClean="0"/>
              <a:t> Lab Supervisor</a:t>
            </a:r>
          </a:p>
          <a:p>
            <a:pPr marL="0" indent="0">
              <a:buNone/>
            </a:pPr>
            <a:r>
              <a:rPr lang="en-US" dirty="0" smtClean="0"/>
              <a:t>Civil</a:t>
            </a:r>
          </a:p>
          <a:p>
            <a:r>
              <a:rPr lang="en-US" dirty="0" err="1" smtClean="0"/>
              <a:t>Assoc</a:t>
            </a:r>
            <a:r>
              <a:rPr lang="en-US" dirty="0" smtClean="0"/>
              <a:t> Teaching Prof: Jeff Thomas</a:t>
            </a:r>
          </a:p>
          <a:p>
            <a:r>
              <a:rPr lang="en-US" dirty="0" smtClean="0"/>
              <a:t>MSU Assoc. Prof.: Matt Pierson</a:t>
            </a:r>
          </a:p>
          <a:p>
            <a:r>
              <a:rPr lang="en-US" dirty="0" smtClean="0"/>
              <a:t>Adjunct: Todd Brewer</a:t>
            </a:r>
          </a:p>
          <a:p>
            <a:pPr marL="0" indent="0">
              <a:buNone/>
            </a:pPr>
            <a:r>
              <a:rPr lang="en-US" dirty="0" smtClean="0"/>
              <a:t>Electrical</a:t>
            </a:r>
          </a:p>
          <a:p>
            <a:r>
              <a:rPr lang="en-US" dirty="0" smtClean="0"/>
              <a:t>Lecturer Stephanie  Thomas</a:t>
            </a:r>
          </a:p>
          <a:p>
            <a:r>
              <a:rPr lang="en-US" dirty="0" smtClean="0"/>
              <a:t>Asst. Prof. </a:t>
            </a:r>
            <a:r>
              <a:rPr lang="en-US" dirty="0" err="1" smtClean="0"/>
              <a:t>Tayo</a:t>
            </a:r>
            <a:r>
              <a:rPr lang="en-US" dirty="0" smtClean="0"/>
              <a:t> Obafemi-</a:t>
            </a:r>
            <a:r>
              <a:rPr lang="en-US" dirty="0" err="1" smtClean="0"/>
              <a:t>Ajayi</a:t>
            </a:r>
            <a:endParaRPr lang="en-US" dirty="0" smtClean="0"/>
          </a:p>
          <a:p>
            <a:r>
              <a:rPr lang="en-US" dirty="0" smtClean="0"/>
              <a:t>Asst. Teaching Prof. Theresa </a:t>
            </a:r>
            <a:r>
              <a:rPr lang="en-US" dirty="0" err="1" smtClean="0"/>
              <a:t>Odun</a:t>
            </a:r>
            <a:r>
              <a:rPr lang="en-US" dirty="0" smtClean="0"/>
              <a:t>-Ayo</a:t>
            </a:r>
          </a:p>
          <a:p>
            <a:r>
              <a:rPr lang="en-US" dirty="0" smtClean="0"/>
              <a:t>Assoc. Teaching Prof. </a:t>
            </a:r>
            <a:r>
              <a:rPr lang="en-US" dirty="0" err="1" smtClean="0"/>
              <a:t>Rohit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4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made by Provost in consultation with appropriate Dean, Chancellor not involved</a:t>
            </a:r>
          </a:p>
          <a:p>
            <a:r>
              <a:rPr lang="en-US" dirty="0" smtClean="0"/>
              <a:t>Retention is to prevent leaving, ≠ equity (equity are raises to make salaries more equitable)</a:t>
            </a:r>
          </a:p>
          <a:p>
            <a:r>
              <a:rPr lang="en-US" dirty="0" smtClean="0"/>
              <a:t>Fairness?</a:t>
            </a:r>
          </a:p>
        </p:txBody>
      </p:sp>
    </p:spTree>
    <p:extLst>
      <p:ext uri="{BB962C8B-B14F-4D97-AF65-F5344CB8AC3E}">
        <p14:creationId xmlns:p14="http://schemas.microsoft.com/office/powerpoint/2010/main" val="215381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80"/>
            <a:ext cx="8229600" cy="1143000"/>
          </a:xfrm>
        </p:spPr>
        <p:txBody>
          <a:bodyPr/>
          <a:lstStyle/>
          <a:p>
            <a:r>
              <a:rPr lang="en-US" dirty="0" smtClean="0"/>
              <a:t>Last year (FY 2017) in $ millions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37951"/>
              </p:ext>
            </p:extLst>
          </p:nvPr>
        </p:nvGraphicFramePr>
        <p:xfrm>
          <a:off x="457200" y="1148080"/>
          <a:ext cx="8229599" cy="292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406190177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45289836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420674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87026378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81471602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368909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110793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Operations (GRA)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 Learning + other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Auxiliary (Food, Res Halls)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Gifts &amp; Endowments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Grants &amp; Contracts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89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r>
                        <a:rPr lang="en-US" dirty="0" smtClean="0"/>
                        <a:t>145.0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4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193.9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60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9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+3.1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055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91000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Grants F&amp;A is revenue to Operations</a:t>
            </a:r>
          </a:p>
          <a:p>
            <a:r>
              <a:rPr lang="en-US" dirty="0" smtClean="0"/>
              <a:t>Transfers: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into operations is from services (arrow)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Auxiliary goes to plant fund (pay off loans, maintenance costs, reserves), but also fees to operations, which increased for FY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Gifts largely go to endowment corpus (est. $160 M total S&amp;T endowment)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Grants largely is fixed price close-outs to operations or maybe to Plant (= building purchase, maintenance</a:t>
            </a:r>
            <a:r>
              <a:rPr lang="en-US" smtClean="0"/>
              <a:t>, depreciation)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2971800" y="3276600"/>
            <a:ext cx="228600" cy="6858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6576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update since 22 Feb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5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Expenditures and revenues (millions of $)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33531"/>
              </p:ext>
            </p:extLst>
          </p:nvPr>
        </p:nvGraphicFramePr>
        <p:xfrm>
          <a:off x="152400" y="990600"/>
          <a:ext cx="8534401" cy="411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6311">
                  <a:extLst>
                    <a:ext uri="{9D8B030D-6E8A-4147-A177-3AD203B41FA5}">
                      <a16:colId xmlns:a16="http://schemas.microsoft.com/office/drawing/2014/main" val="2952762009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239475872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899215976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1240884145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306364147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987030222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1445940900"/>
                    </a:ext>
                  </a:extLst>
                </a:gridCol>
                <a:gridCol w="1817512">
                  <a:extLst>
                    <a:ext uri="{9D8B030D-6E8A-4147-A177-3AD203B41FA5}">
                      <a16:colId xmlns:a16="http://schemas.microsoft.com/office/drawing/2014/main" val="859109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Revenue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Costs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Tuition </a:t>
                      </a:r>
                    </a:p>
                    <a:p>
                      <a:pPr algn="ctr"/>
                      <a:r>
                        <a:rPr lang="en-US" dirty="0" smtClean="0"/>
                        <a:t>&amp; Fees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Transfers to GRA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[Cost</a:t>
                      </a:r>
                      <a:r>
                        <a:rPr lang="en-US" baseline="0" dirty="0" smtClean="0"/>
                        <a:t> dollars?]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6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r>
                        <a:rPr lang="en-US" baseline="0" dirty="0" smtClean="0"/>
                        <a:t> year (FY 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8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 (FY 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30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Now next year* </a:t>
                      </a:r>
                    </a:p>
                    <a:p>
                      <a:r>
                        <a:rPr lang="en-US" dirty="0" smtClean="0"/>
                        <a:t>(FY 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144.4?</a:t>
                      </a:r>
                      <a:r>
                        <a:rPr lang="en-US" baseline="30000" dirty="0" smtClean="0"/>
                        <a:t>†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(5.8)?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66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April’s next year</a:t>
                      </a:r>
                    </a:p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(FY 19)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44.1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88.5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10.2?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142.8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144.4?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(5.8)?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4.2?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954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70964"/>
            <a:ext cx="8229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0% cut assumed, 1% tuition rate + enrollment increase</a:t>
            </a:r>
          </a:p>
          <a:p>
            <a:r>
              <a:rPr lang="en-US" dirty="0" smtClean="0"/>
              <a:t>Tuition &amp; Fees is net = scholarships from general operating funds deducted</a:t>
            </a:r>
          </a:p>
          <a:p>
            <a:r>
              <a:rPr lang="en-US" baseline="30000" dirty="0"/>
              <a:t>†</a:t>
            </a:r>
            <a:r>
              <a:rPr lang="en-US" dirty="0" smtClean="0"/>
              <a:t> Cerney says GRA = $136.0 M, net will be -5 M (= </a:t>
            </a:r>
            <a:r>
              <a:rPr lang="en-US" dirty="0" err="1" smtClean="0"/>
              <a:t>Greitens</a:t>
            </a:r>
            <a:r>
              <a:rPr lang="en-US" dirty="0" smtClean="0"/>
              <a:t>’ </a:t>
            </a:r>
            <a:r>
              <a:rPr lang="en-US" dirty="0" smtClean="0"/>
              <a:t>cut)</a:t>
            </a:r>
          </a:p>
          <a:p>
            <a:r>
              <a:rPr lang="en-US" dirty="0"/>
              <a:t>New </a:t>
            </a:r>
            <a:r>
              <a:rPr lang="en-US" dirty="0" smtClean="0"/>
              <a:t>costs: $</a:t>
            </a:r>
            <a:r>
              <a:rPr lang="en-US" dirty="0"/>
              <a:t>400k OSP (VCR&amp;G, compliance hire); CEC $212k faculty line; $20k E&amp;E for </a:t>
            </a:r>
            <a:r>
              <a:rPr lang="en-US" dirty="0" err="1" smtClean="0"/>
              <a:t>CDiversityO</a:t>
            </a:r>
            <a:r>
              <a:rPr lang="en-US" dirty="0"/>
              <a:t>; $50K for sesquicentennial celebration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4343" y="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from April’s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Changes for FY 19 (Cuts)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/>
              <a:t>	</a:t>
            </a:r>
            <a:r>
              <a:rPr lang="en-US" dirty="0" smtClean="0"/>
              <a:t>0%	= State, 0.0 M  [was -$5.1M]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+1.2%	= Tuition up 1%, +1.4 M (may be less)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-1.5%	= 2% merit raise pool (Choi), -2.1 M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-0.18%	= P&amp;T and PTR, -0.25 M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-0.36%	= Insurance, utilities, licenses, mandatory maintenance sum -0.5 M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-0.29%	= Graduate aid(?), -0.4 M</a:t>
            </a:r>
          </a:p>
          <a:p>
            <a:pPr marL="1485900" indent="-1485900">
              <a:buNone/>
              <a:tabLst>
                <a:tab pos="457200" algn="dec"/>
                <a:tab pos="1200150" algn="l"/>
              </a:tabLst>
            </a:pPr>
            <a:r>
              <a:rPr lang="en-US" u="sng" dirty="0" smtClean="0"/>
              <a:t>	-0.17%	</a:t>
            </a:r>
            <a:r>
              <a:rPr lang="en-US" dirty="0" smtClean="0"/>
              <a:t>= Benefits increases, -0.25? M</a:t>
            </a:r>
          </a:p>
          <a:p>
            <a:pPr marL="0" indent="0">
              <a:buNone/>
              <a:tabLst>
                <a:tab pos="457200" algn="dec"/>
                <a:tab pos="1200150" algn="l"/>
              </a:tabLst>
            </a:pPr>
            <a:r>
              <a:rPr lang="en-US" dirty="0" smtClean="0"/>
              <a:t>	-1.3%	= Net $2.1 M less  [Maples May 9: $8.7M]</a:t>
            </a:r>
          </a:p>
          <a:p>
            <a:pPr marL="0" indent="0">
              <a:buNone/>
              <a:tabLst>
                <a:tab pos="1200150" algn="l"/>
              </a:tabLst>
            </a:pPr>
            <a:endParaRPr lang="en-US" dirty="0" smtClean="0"/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 smtClean="0"/>
              <a:t>System: “</a:t>
            </a:r>
            <a:r>
              <a:rPr lang="en-US" dirty="0"/>
              <a:t>strong guidelines” on how to distribute raises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b="1" dirty="0" smtClean="0"/>
              <a:t>5.1% cut</a:t>
            </a:r>
            <a:r>
              <a:rPr lang="en-US" dirty="0" smtClean="0"/>
              <a:t> = $7 M: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 smtClean="0"/>
              <a:t>		$2.1 M less, 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/>
              <a:t>	</a:t>
            </a:r>
            <a:r>
              <a:rPr lang="en-US" dirty="0" smtClean="0"/>
              <a:t>	$3.6 M to “Strategic investments”, 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/>
              <a:t>	</a:t>
            </a:r>
            <a:r>
              <a:rPr lang="en-US" dirty="0" smtClean="0"/>
              <a:t>	$1.3 M not designated/conservative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7162" y="0"/>
            <a:ext cx="372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based on Greitens resignation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6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5.1%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4% net cut from CEC ($1.6 M) and CASB ($0.96 M)</a:t>
            </a:r>
          </a:p>
          <a:p>
            <a:r>
              <a:rPr lang="en-US" dirty="0" smtClean="0"/>
              <a:t>Reduce E&amp;E</a:t>
            </a:r>
          </a:p>
          <a:p>
            <a:r>
              <a:rPr lang="en-US" dirty="0" smtClean="0"/>
              <a:t>Cancelled searches</a:t>
            </a:r>
          </a:p>
          <a:p>
            <a:pPr marL="0" indent="0">
              <a:buNone/>
            </a:pPr>
            <a:r>
              <a:rPr lang="en-US" dirty="0" smtClean="0"/>
              <a:t>Possibly from OSP, IR</a:t>
            </a:r>
          </a:p>
          <a:p>
            <a:pPr marL="0" indent="0">
              <a:buNone/>
            </a:pPr>
            <a:r>
              <a:rPr lang="en-US" dirty="0" smtClean="0"/>
              <a:t>There is no low-hanging fruit</a:t>
            </a:r>
          </a:p>
          <a:p>
            <a:pPr marL="0" indent="0">
              <a:buNone/>
            </a:pPr>
            <a:r>
              <a:rPr lang="en-US" dirty="0" smtClean="0"/>
              <a:t>Chancellor Maples May 9 brief,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4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"/>
            <a:ext cx="8305800" cy="66500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1200090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-100k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17240" y="120009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~</a:t>
            </a:r>
            <a:r>
              <a:rPr lang="en-US" sz="2000" dirty="0" smtClean="0">
                <a:solidFill>
                  <a:srgbClr val="FF0000"/>
                </a:solidFill>
              </a:rPr>
              <a:t>11%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6569379"/>
            <a:ext cx="32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Excludes $26.5 M “non-cut-able”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27510" y="6572250"/>
            <a:ext cx="315790" cy="209550"/>
          </a:xfrm>
          <a:custGeom>
            <a:avLst/>
            <a:gdLst>
              <a:gd name="connsiteX0" fmla="*/ 96715 w 315790"/>
              <a:gd name="connsiteY0" fmla="*/ 0 h 161925"/>
              <a:gd name="connsiteX1" fmla="*/ 10990 w 315790"/>
              <a:gd name="connsiteY1" fmla="*/ 123825 h 161925"/>
              <a:gd name="connsiteX2" fmla="*/ 315790 w 315790"/>
              <a:gd name="connsiteY2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790" h="161925">
                <a:moveTo>
                  <a:pt x="96715" y="0"/>
                </a:moveTo>
                <a:cubicBezTo>
                  <a:pt x="35596" y="48418"/>
                  <a:pt x="-25523" y="96837"/>
                  <a:pt x="10990" y="123825"/>
                </a:cubicBezTo>
                <a:cubicBezTo>
                  <a:pt x="47503" y="150813"/>
                  <a:pt x="181646" y="156369"/>
                  <a:pt x="315790" y="161925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2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8322</TotalTime>
  <Words>840</Words>
  <Application>Microsoft Office PowerPoint</Application>
  <PresentationFormat>On-screen Show (4:3)</PresentationFormat>
  <Paragraphs>233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MSU funding</vt:lpstr>
      <vt:lpstr>Staffing/S&amp;W</vt:lpstr>
      <vt:lpstr>Retention</vt:lpstr>
      <vt:lpstr>Last year (FY 2017) in $ millions</vt:lpstr>
      <vt:lpstr>Expenditures and revenues (millions of $)</vt:lpstr>
      <vt:lpstr>Changes for FY 19 (Cuts)</vt:lpstr>
      <vt:lpstr>5.1% Cut</vt:lpstr>
      <vt:lpstr>PowerPoint Presentation</vt:lpstr>
      <vt:lpstr>Non-cut-able</vt:lpstr>
      <vt:lpstr>Reinvestments</vt:lpstr>
      <vt:lpstr>OSP post-award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Palmer, Barbara J.</cp:lastModifiedBy>
  <cp:revision>94</cp:revision>
  <cp:lastPrinted>2017-03-23T20:30:39Z</cp:lastPrinted>
  <dcterms:created xsi:type="dcterms:W3CDTF">2017-01-26T06:44:54Z</dcterms:created>
  <dcterms:modified xsi:type="dcterms:W3CDTF">2018-06-15T14:04:21Z</dcterms:modified>
</cp:coreProperties>
</file>